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Nunito"/>
      <p:regular r:id="rId38"/>
      <p:bold r:id="rId39"/>
      <p:italic r:id="rId40"/>
      <p:boldItalic r:id="rId41"/>
    </p:embeddedFont>
    <p:embeddedFont>
      <p:font typeface="Hepta Slab Medium"/>
      <p:regular r:id="rId42"/>
      <p:bold r:id="rId43"/>
    </p:embeddedFont>
    <p:embeddedFont>
      <p:font typeface="Barlow 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italic.fntdata"/><Relationship Id="rId20" Type="http://schemas.openxmlformats.org/officeDocument/2006/relationships/slide" Target="slides/slide15.xml"/><Relationship Id="rId42" Type="http://schemas.openxmlformats.org/officeDocument/2006/relationships/font" Target="fonts/HeptaSlabMedium-regular.fntdata"/><Relationship Id="rId41" Type="http://schemas.openxmlformats.org/officeDocument/2006/relationships/font" Target="fonts/Nunito-boldItalic.fntdata"/><Relationship Id="rId22" Type="http://schemas.openxmlformats.org/officeDocument/2006/relationships/slide" Target="slides/slide17.xml"/><Relationship Id="rId44" Type="http://schemas.openxmlformats.org/officeDocument/2006/relationships/font" Target="fonts/BarlowLight-regular.fntdata"/><Relationship Id="rId21" Type="http://schemas.openxmlformats.org/officeDocument/2006/relationships/slide" Target="slides/slide16.xml"/><Relationship Id="rId43" Type="http://schemas.openxmlformats.org/officeDocument/2006/relationships/font" Target="fonts/HeptaSlabMedium-bold.fntdata"/><Relationship Id="rId24" Type="http://schemas.openxmlformats.org/officeDocument/2006/relationships/slide" Target="slides/slide19.xml"/><Relationship Id="rId46" Type="http://schemas.openxmlformats.org/officeDocument/2006/relationships/font" Target="fonts/BarlowLight-italic.fntdata"/><Relationship Id="rId23" Type="http://schemas.openxmlformats.org/officeDocument/2006/relationships/slide" Target="slides/slide18.xml"/><Relationship Id="rId45" Type="http://schemas.openxmlformats.org/officeDocument/2006/relationships/font" Target="fonts/Barlow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BarlowLigh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Nunito-bold.fntdata"/><Relationship Id="rId16" Type="http://schemas.openxmlformats.org/officeDocument/2006/relationships/slide" Target="slides/slide11.xml"/><Relationship Id="rId38" Type="http://schemas.openxmlformats.org/officeDocument/2006/relationships/font" Target="fonts/Nuni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arefootcomputing.org/resources/crazy-character-algorithms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281baa2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281baa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281baa22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281baa22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1ea62bf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1ea62bf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1ea62bf1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1ea62bf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281baa22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281baa22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281baa22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281baa22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281baa22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281baa22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8255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Draw a circle for the body</a:t>
            </a:r>
            <a:endParaRPr sz="1200">
              <a:solidFill>
                <a:schemeClr val="dk1"/>
              </a:solidFill>
              <a:highlight>
                <a:srgbClr val="F1F9FC"/>
              </a:highlight>
            </a:endParaRPr>
          </a:p>
          <a:p>
            <a:pPr indent="-304800" lvl="0" marL="825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Add two eyes</a:t>
            </a:r>
            <a:endParaRPr sz="1200">
              <a:solidFill>
                <a:schemeClr val="dk1"/>
              </a:solidFill>
              <a:highlight>
                <a:srgbClr val="F1F9FC"/>
              </a:highlight>
            </a:endParaRPr>
          </a:p>
          <a:p>
            <a:pPr indent="-304800" lvl="0" marL="825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Add a crown</a:t>
            </a:r>
            <a:endParaRPr sz="1200">
              <a:solidFill>
                <a:schemeClr val="dk1"/>
              </a:solidFill>
              <a:highlight>
                <a:srgbClr val="F1F9FC"/>
              </a:highlight>
            </a:endParaRPr>
          </a:p>
          <a:p>
            <a:pPr indent="-304800" lvl="0" marL="825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Add wings</a:t>
            </a:r>
            <a:endParaRPr sz="1200">
              <a:solidFill>
                <a:schemeClr val="dk1"/>
              </a:solidFill>
              <a:highlight>
                <a:srgbClr val="F1F9FC"/>
              </a:highlight>
            </a:endParaRPr>
          </a:p>
          <a:p>
            <a:pPr indent="-304800" lvl="0" marL="825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Add legs</a:t>
            </a:r>
            <a:endParaRPr sz="1200">
              <a:solidFill>
                <a:schemeClr val="dk1"/>
              </a:solidFill>
              <a:highlight>
                <a:srgbClr val="F1F9F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Can also type these in the </a:t>
            </a: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chat</a:t>
            </a:r>
            <a:r>
              <a:rPr lang="en" sz="1200">
                <a:solidFill>
                  <a:schemeClr val="dk1"/>
                </a:solidFill>
                <a:highlight>
                  <a:srgbClr val="F1F9FC"/>
                </a:highlight>
              </a:rPr>
              <a:t> </a:t>
            </a:r>
            <a:endParaRPr sz="1200">
              <a:solidFill>
                <a:schemeClr val="dk1"/>
              </a:solidFill>
              <a:highlight>
                <a:srgbClr val="F1F9FC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281baa22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281baa22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281baa22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281baa22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281baa22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4281baa22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281baa22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281baa22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if the recipe is not precise? Food </a:t>
            </a:r>
            <a:r>
              <a:rPr lang="en"/>
              <a:t>tastes bad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if directions are not precise? You get lost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if tooth brushing is not precise? A mess!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the teachers have routines in their classroom at the start or end of the day - these could be algorithms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281baa22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281baa22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281baa22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4281baa22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full resource: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https://www.barefootcomputing.org/resources/crazy-character-algorithms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281baa22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4281baa22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281baa22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281baa22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4281baa22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4281baa22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</a:t>
            </a:r>
            <a:r>
              <a:rPr lang="en"/>
              <a:t>going until we reach the first letter.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do the second letter, third, fourth and fifth.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281baa22f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281baa22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Setswana?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4281baa22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4281baa22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1F9FC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281baa22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281baa22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4281baa22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4281baa22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4281baa22f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4281baa22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1ea62bf1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41ea62bf1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2d1ae8b4f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42d1ae8b4f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2d1ae8b4f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42d1ae8b4f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42d1ae8b4f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42d1ae8b4f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42d1ae8b4f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42d1ae8b4f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281baa22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281baa22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281baa2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4281baa2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2d1ae8b4f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42d1ae8b4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2d1ae8b4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42d1ae8b4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2d1ae8b4f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42d1ae8b4f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4" name="Google Shape;1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8" name="Google Shape;138;p1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5.jp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hyperlink" Target="http://www.csedbotswana.org/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9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sedbotswana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9.png"/><Relationship Id="rId6" Type="http://schemas.openxmlformats.org/officeDocument/2006/relationships/hyperlink" Target="http://www.csedbotswan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idx="1" type="subTitle"/>
          </p:nvPr>
        </p:nvSpPr>
        <p:spPr>
          <a:xfrm>
            <a:off x="272375" y="1269150"/>
            <a:ext cx="85206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CSEdBotswana Hour of Code 2025</a:t>
            </a:r>
            <a:endParaRPr sz="42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Unplugged Computing</a:t>
            </a:r>
            <a:endParaRPr sz="42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Thursday 27th March </a:t>
            </a:r>
            <a:endParaRPr sz="4200"/>
          </a:p>
        </p:txBody>
      </p:sp>
      <p:sp>
        <p:nvSpPr>
          <p:cNvPr id="145" name="Google Shape;145;p17"/>
          <p:cNvSpPr txBox="1"/>
          <p:nvPr>
            <p:ph idx="1" type="subTitle"/>
          </p:nvPr>
        </p:nvSpPr>
        <p:spPr>
          <a:xfrm>
            <a:off x="3303150" y="3940200"/>
            <a:ext cx="5324700" cy="8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In partnership with the Ministry of Child Welfare and Basic Education Botswana, Liquid Intelligent Technologies and SageFox Consulting Group</a:t>
            </a:r>
            <a:endParaRPr sz="1900"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098" y="2955900"/>
            <a:ext cx="2065805" cy="8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Unplugged computing</a:t>
            </a:r>
            <a:endParaRPr/>
          </a:p>
        </p:txBody>
      </p:sp>
      <p:sp>
        <p:nvSpPr>
          <p:cNvPr id="217" name="Google Shape;217;p26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unplugged computing? </a:t>
            </a:r>
            <a:endParaRPr/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Unplugged activities teach computer science without using any gadgets or </a:t>
            </a:r>
            <a:r>
              <a:rPr lang="en" sz="2600"/>
              <a:t>computers</a:t>
            </a:r>
            <a:endParaRPr sz="2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/>
              <a:t>The goal is to learn computer science in an accessible, inclusive way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265750" y="2922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Unplugged Activities</a:t>
            </a:r>
            <a:endParaRPr/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311700" y="1152475"/>
            <a:ext cx="550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Students can link computing ideas to their everyday lives and experiences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Students can use their literacy and mathematics skills. It is an opportunity to develop these skills in a fun way by solving problems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Unplugged </a:t>
            </a:r>
            <a:r>
              <a:rPr lang="en" sz="1700"/>
              <a:t>activities are</a:t>
            </a:r>
            <a:r>
              <a:rPr lang="en" sz="1700"/>
              <a:t> creative and collaborative - all you need is a pen or pencil and some </a:t>
            </a:r>
            <a:r>
              <a:rPr lang="en" sz="1700"/>
              <a:t>paper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625" y="1748638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ctrTitle"/>
          </p:nvPr>
        </p:nvSpPr>
        <p:spPr>
          <a:xfrm>
            <a:off x="1858703" y="13509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 </a:t>
            </a:r>
            <a:endParaRPr/>
          </a:p>
        </p:txBody>
      </p:sp>
      <p:sp>
        <p:nvSpPr>
          <p:cNvPr id="236" name="Google Shape;236;p29"/>
          <p:cNvSpPr txBox="1"/>
          <p:nvPr>
            <p:ph idx="1" type="subTitle"/>
          </p:nvPr>
        </p:nvSpPr>
        <p:spPr>
          <a:xfrm>
            <a:off x="1858700" y="284690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Draw a character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an </a:t>
            </a:r>
            <a:r>
              <a:rPr lang="en"/>
              <a:t>unplugged</a:t>
            </a:r>
            <a:r>
              <a:rPr lang="en"/>
              <a:t> activity 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819150" y="1524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Please get a pen or pencil and a blank piece of paper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Computers need clear instructions written as code - this is what learning to program is all about. Programming can be difficult, and planning helps!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An </a:t>
            </a:r>
            <a:r>
              <a:rPr lang="en" sz="2000"/>
              <a:t>algorithm</a:t>
            </a:r>
            <a:r>
              <a:rPr lang="en" sz="2000"/>
              <a:t> is a step-by-step set of precise instructions that is written in everyday language to help plan </a:t>
            </a:r>
            <a:r>
              <a:rPr lang="en" sz="2000"/>
              <a:t>computer code.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558725" y="368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picture </a:t>
            </a:r>
            <a:endParaRPr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311700" y="1228450"/>
            <a:ext cx="8520600" cy="3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am thinking of a picture. I am going to ask you all to draw a it. Listen carefully to each step and draw what I am thinking of.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Step 1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Step 2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Step 3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Step 4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Step 5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311700" y="3114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</a:t>
            </a:r>
            <a:endParaRPr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311700" y="1228450"/>
            <a:ext cx="5070600" cy="18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Please turn on your camera and show your picture up to the camera so we can all see.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Do all your pictures look the same?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300" y="311425"/>
            <a:ext cx="31432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431075" y="3573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improve the </a:t>
            </a:r>
            <a:r>
              <a:rPr lang="en"/>
              <a:t>instructions</a:t>
            </a:r>
            <a:r>
              <a:rPr lang="en"/>
              <a:t>? </a:t>
            </a:r>
            <a:endParaRPr/>
          </a:p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431075" y="3167400"/>
            <a:ext cx="7164900" cy="18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Please type your answers into the chat. Use the format step number and your improvement, e.g. Step 1 - Draw a large circle for the body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 txBox="1"/>
          <p:nvPr/>
        </p:nvSpPr>
        <p:spPr>
          <a:xfrm>
            <a:off x="431075" y="1128525"/>
            <a:ext cx="57084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This is my character! How can we improve these instructions?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Draw a circle for the body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Add two big eyes on the body. There is no head.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Draw a crown on top of the circle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Draw two oval wings, one on each side of the body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Draw four legs below the body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250" y="1617976"/>
            <a:ext cx="2289050" cy="19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504450" y="368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this activity in your classroom </a:t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444900" y="1215425"/>
            <a:ext cx="81957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Have your students work in pairs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Explain that their are going to learn about </a:t>
            </a:r>
            <a:r>
              <a:rPr lang="en" sz="2000">
                <a:solidFill>
                  <a:schemeClr val="dk2"/>
                </a:solidFill>
              </a:rPr>
              <a:t>writing</a:t>
            </a:r>
            <a:r>
              <a:rPr lang="en" sz="2000">
                <a:solidFill>
                  <a:schemeClr val="dk2"/>
                </a:solidFill>
              </a:rPr>
              <a:t> an algorithm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Explain that an algorithm is a precise, step-by-step sequence of instructions. Computers need precise instructions in code. In this activity we will write the instructions in English or Setswana.*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Get the children to carry out the activity in pairs and then to improve their algorithm.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444900" y="4427325"/>
            <a:ext cx="69774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*Please use the same language that you usually do for teaching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591600" y="324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examples of algorithms 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246600" y="1061150"/>
            <a:ext cx="81957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If </a:t>
            </a:r>
            <a:r>
              <a:rPr lang="en" sz="2000">
                <a:solidFill>
                  <a:schemeClr val="dk2"/>
                </a:solidFill>
              </a:rPr>
              <a:t>you</a:t>
            </a:r>
            <a:r>
              <a:rPr lang="en" sz="2000">
                <a:solidFill>
                  <a:schemeClr val="dk2"/>
                </a:solidFill>
              </a:rPr>
              <a:t> have time, you can discuss with your students some other examples of instructions in </a:t>
            </a:r>
            <a:r>
              <a:rPr lang="en" sz="2000">
                <a:solidFill>
                  <a:schemeClr val="dk2"/>
                </a:solidFill>
              </a:rPr>
              <a:t>everyday</a:t>
            </a:r>
            <a:r>
              <a:rPr lang="en" sz="2000">
                <a:solidFill>
                  <a:schemeClr val="dk2"/>
                </a:solidFill>
              </a:rPr>
              <a:t> life that have to be precise. You could even ask them to write down their favourite </a:t>
            </a:r>
            <a:r>
              <a:rPr lang="en" sz="2000">
                <a:solidFill>
                  <a:schemeClr val="dk2"/>
                </a:solidFill>
              </a:rPr>
              <a:t>recipe, directions from home to school or instructions for brushing their teeth.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Children's Quick and Easy Cookbook: Over 60 Simple Recipes – The ..."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770" y="2571750"/>
            <a:ext cx="1286855" cy="163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y map vector - Transportation - FREE-VECTORS.NET" id="278" name="Google Shape;2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9802" y="2653025"/>
            <a:ext cx="1964388" cy="147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ush Teeth Boy Free Stock Photo - Public Domain Pictures" id="279" name="Google Shape;2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2975" y="2697337"/>
            <a:ext cx="1898274" cy="12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474150" y="4264550"/>
            <a:ext cx="81957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Can you think of any other instructions that have to be precise? Please type your answers in the chat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569550" y="4766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training team today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200" y="1347613"/>
            <a:ext cx="147637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954963" y="3184625"/>
            <a:ext cx="18390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Katharine Childs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University of Glasgow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United Kingdom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(Former primary computing teacher)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4213" y="1347613"/>
            <a:ext cx="147637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3475013" y="3184625"/>
            <a:ext cx="18390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Dr Ethel Tshukudu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University of San Jose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Founder of CSEd Botswana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3163" y="1309525"/>
            <a:ext cx="147637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5898500" y="3140275"/>
            <a:ext cx="23124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33333"/>
                </a:solidFill>
              </a:rPr>
              <a:t>Gaokgakala Alogeng</a:t>
            </a:r>
            <a:endParaRPr sz="135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33333"/>
                </a:solidFill>
              </a:rPr>
              <a:t>Senior Broadcasting Engineer</a:t>
            </a:r>
            <a:endParaRPr sz="135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33333"/>
                </a:solidFill>
              </a:rPr>
              <a:t>Botswana Television</a:t>
            </a:r>
            <a:endParaRPr sz="135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type="title"/>
          </p:nvPr>
        </p:nvSpPr>
        <p:spPr>
          <a:xfrm>
            <a:off x="504450" y="379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286" name="Google Shape;286;p36"/>
          <p:cNvSpPr txBox="1"/>
          <p:nvPr/>
        </p:nvSpPr>
        <p:spPr>
          <a:xfrm>
            <a:off x="311700" y="1017725"/>
            <a:ext cx="81957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282125" y="1171925"/>
            <a:ext cx="8084100" cy="3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 this activity, we have learned: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An algorithm is a precise, step-by-step set of instructions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Programmers turn </a:t>
            </a:r>
            <a:r>
              <a:rPr lang="en" sz="1800">
                <a:solidFill>
                  <a:schemeClr val="dk2"/>
                </a:solidFill>
              </a:rPr>
              <a:t>algorithms into code that computers can understand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Algorithms can be found in everyday experiences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If an algorithm is not precise enough, we can improve it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type="ctrTitle"/>
          </p:nvPr>
        </p:nvSpPr>
        <p:spPr>
          <a:xfrm>
            <a:off x="1842978" y="13037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293" name="Google Shape;293;p37"/>
          <p:cNvSpPr txBox="1"/>
          <p:nvPr>
            <p:ph idx="1" type="subTitle"/>
          </p:nvPr>
        </p:nvSpPr>
        <p:spPr>
          <a:xfrm>
            <a:off x="1891350" y="2835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Guess the </a:t>
            </a:r>
            <a:r>
              <a:rPr lang="en" sz="2600"/>
              <a:t>word or </a:t>
            </a:r>
            <a:r>
              <a:rPr lang="en" sz="2600"/>
              <a:t>sentence</a:t>
            </a:r>
            <a:endParaRPr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title"/>
          </p:nvPr>
        </p:nvSpPr>
        <p:spPr>
          <a:xfrm>
            <a:off x="482750" y="33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word</a:t>
            </a:r>
            <a:endParaRPr/>
          </a:p>
        </p:txBody>
      </p:sp>
      <p:sp>
        <p:nvSpPr>
          <p:cNvPr id="299" name="Google Shape;299;p38"/>
          <p:cNvSpPr txBox="1"/>
          <p:nvPr>
            <p:ph idx="1" type="body"/>
          </p:nvPr>
        </p:nvSpPr>
        <p:spPr>
          <a:xfrm>
            <a:off x="311700" y="1152475"/>
            <a:ext cx="4430400" cy="39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For this activity you will need a pen or pencil and paper.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We all have predictive text on our mobile phones.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Sometimes it saves us time by guessing what we want to say.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Sometimes it is annoying because it predicts the wrong thing! 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In this activity we are going to explore how predictive text works.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850" y="1616850"/>
            <a:ext cx="3382626" cy="21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>
            <p:ph type="title"/>
          </p:nvPr>
        </p:nvSpPr>
        <p:spPr>
          <a:xfrm>
            <a:off x="482750" y="4007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demonstration of the activity</a:t>
            </a:r>
            <a:endParaRPr/>
          </a:p>
        </p:txBody>
      </p:sp>
      <p:sp>
        <p:nvSpPr>
          <p:cNvPr id="306" name="Google Shape;306;p39"/>
          <p:cNvSpPr txBox="1"/>
          <p:nvPr>
            <p:ph idx="1" type="body"/>
          </p:nvPr>
        </p:nvSpPr>
        <p:spPr>
          <a:xfrm>
            <a:off x="311700" y="1152475"/>
            <a:ext cx="8520600" cy="32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 am </a:t>
            </a:r>
            <a:r>
              <a:rPr lang="en" sz="2100"/>
              <a:t>thinking of a word. It is an English word.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It has five letters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_ _ _ _ _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Please type in the chat what you think the first letter is. ONLY the first letter.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/>
          <p:nvPr>
            <p:ph type="title"/>
          </p:nvPr>
        </p:nvSpPr>
        <p:spPr>
          <a:xfrm>
            <a:off x="385100" y="33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have another go </a:t>
            </a:r>
            <a:endParaRPr/>
          </a:p>
        </p:txBody>
      </p:sp>
      <p:sp>
        <p:nvSpPr>
          <p:cNvPr id="312" name="Google Shape;312;p40"/>
          <p:cNvSpPr txBox="1"/>
          <p:nvPr>
            <p:ph idx="1" type="body"/>
          </p:nvPr>
        </p:nvSpPr>
        <p:spPr>
          <a:xfrm>
            <a:off x="257450" y="1109075"/>
            <a:ext cx="8520600" cy="32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Gao is</a:t>
            </a:r>
            <a:r>
              <a:rPr lang="en" sz="2300"/>
              <a:t> thinking of a word in Setswana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/>
              <a:t>Please type in the chat what you think the first letter is. ONLY the first letter.  </a:t>
            </a:r>
            <a:endParaRPr sz="2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>
            <p:ph type="title"/>
          </p:nvPr>
        </p:nvSpPr>
        <p:spPr>
          <a:xfrm>
            <a:off x="580425" y="379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</a:t>
            </a:r>
            <a:r>
              <a:rPr lang="en"/>
              <a:t>word</a:t>
            </a:r>
            <a:r>
              <a:rPr lang="en"/>
              <a:t> / sentence</a:t>
            </a:r>
            <a:endParaRPr/>
          </a:p>
        </p:txBody>
      </p:sp>
      <p:sp>
        <p:nvSpPr>
          <p:cNvPr id="318" name="Google Shape;318;p41"/>
          <p:cNvSpPr txBox="1"/>
          <p:nvPr>
            <p:ph idx="1" type="body"/>
          </p:nvPr>
        </p:nvSpPr>
        <p:spPr>
          <a:xfrm>
            <a:off x="311700" y="1228450"/>
            <a:ext cx="5613000" cy="3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Is it easier to guess a letter at the beginning of the word or at the end of a word?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The letters that were hardest to guess had the most </a:t>
            </a:r>
            <a:r>
              <a:rPr lang="en" sz="2000"/>
              <a:t>information</a:t>
            </a:r>
            <a:r>
              <a:rPr lang="en" sz="2000"/>
              <a:t> in them, like the H in HELLO.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The letters that were </a:t>
            </a:r>
            <a:r>
              <a:rPr lang="en" sz="2000"/>
              <a:t>easiest to guess had the least information in them, like the O in HELLO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Computer systems turn data into information to make predictions, like predictive text.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Thumb up icon.svg - Wikipedia" id="319" name="Google Shape;3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325" y="1475750"/>
            <a:ext cx="1909851" cy="190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/>
          <p:nvPr>
            <p:ph type="title"/>
          </p:nvPr>
        </p:nvSpPr>
        <p:spPr>
          <a:xfrm>
            <a:off x="444900" y="2921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this activity in your classroom </a:t>
            </a:r>
            <a:endParaRPr/>
          </a:p>
        </p:txBody>
      </p:sp>
      <p:sp>
        <p:nvSpPr>
          <p:cNvPr id="325" name="Google Shape;325;p42"/>
          <p:cNvSpPr txBox="1"/>
          <p:nvPr/>
        </p:nvSpPr>
        <p:spPr>
          <a:xfrm>
            <a:off x="311700" y="1017725"/>
            <a:ext cx="5602200" cy="3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Have your students work in pairs or small groups of three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Explain that their are going to learn about how computers can predict what letter or word comes next on a mobile phone.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Students take it in turns to write a word or a sentence in English or Setswana* and then have the other student(s) guess it letter by letter.   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444900" y="4435775"/>
            <a:ext cx="69774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*Please use the same language that you usually do for teaching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7" name="Google Shape;3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850" y="1498150"/>
            <a:ext cx="2925300" cy="214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type="title"/>
          </p:nvPr>
        </p:nvSpPr>
        <p:spPr>
          <a:xfrm>
            <a:off x="363400" y="3030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extend this activity</a:t>
            </a:r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246600" y="1061150"/>
            <a:ext cx="81957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" sz="2000">
                <a:solidFill>
                  <a:schemeClr val="dk2"/>
                </a:solidFill>
              </a:rPr>
              <a:t>Ask </a:t>
            </a:r>
            <a:r>
              <a:rPr lang="en" sz="2000">
                <a:solidFill>
                  <a:schemeClr val="dk2"/>
                </a:solidFill>
              </a:rPr>
              <a:t>students</a:t>
            </a:r>
            <a:r>
              <a:rPr lang="en" sz="2000">
                <a:solidFill>
                  <a:schemeClr val="dk2"/>
                </a:solidFill>
              </a:rPr>
              <a:t> to think of words that might be hard to guess </a:t>
            </a:r>
            <a:r>
              <a:rPr lang="en" sz="2000">
                <a:solidFill>
                  <a:schemeClr val="dk2"/>
                </a:solidFill>
              </a:rPr>
              <a:t>because</a:t>
            </a:r>
            <a:r>
              <a:rPr lang="en" sz="2000">
                <a:solidFill>
                  <a:schemeClr val="dk2"/>
                </a:solidFill>
              </a:rPr>
              <a:t> they </a:t>
            </a:r>
            <a:r>
              <a:rPr lang="en" sz="2000">
                <a:solidFill>
                  <a:schemeClr val="dk2"/>
                </a:solidFill>
              </a:rPr>
              <a:t>have</a:t>
            </a:r>
            <a:r>
              <a:rPr lang="en" sz="2000">
                <a:solidFill>
                  <a:schemeClr val="dk2"/>
                </a:solidFill>
              </a:rPr>
              <a:t> unusual letter combinations (e.g. queue)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" sz="2000">
                <a:solidFill>
                  <a:schemeClr val="dk2"/>
                </a:solidFill>
              </a:rPr>
              <a:t>What do students think are most </a:t>
            </a:r>
            <a:r>
              <a:rPr lang="en" sz="2000">
                <a:solidFill>
                  <a:schemeClr val="dk2"/>
                </a:solidFill>
              </a:rPr>
              <a:t>common</a:t>
            </a:r>
            <a:r>
              <a:rPr lang="en" sz="2000">
                <a:solidFill>
                  <a:schemeClr val="dk2"/>
                </a:solidFill>
              </a:rPr>
              <a:t> letter combinations?  English examples: ed, th,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" sz="2000">
                <a:solidFill>
                  <a:schemeClr val="dk2"/>
                </a:solidFill>
              </a:rPr>
              <a:t>Ask students to guess completely random mixtures of letters like “AIQENFPZQURVSXOS”, How many guesses do they need for each letter? 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" sz="2000">
                <a:solidFill>
                  <a:schemeClr val="dk2"/>
                </a:solidFill>
              </a:rPr>
              <a:t>What</a:t>
            </a:r>
            <a:r>
              <a:rPr lang="en" sz="2000">
                <a:solidFill>
                  <a:schemeClr val="dk2"/>
                </a:solidFill>
              </a:rPr>
              <a:t> happens if students are allowed to add in numbers (0-9)  and special characters (!”£$%^&amp;*(), like in a computer password. How easy is that to guess?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type="title"/>
          </p:nvPr>
        </p:nvSpPr>
        <p:spPr>
          <a:xfrm>
            <a:off x="428500" y="324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339" name="Google Shape;339;p44"/>
          <p:cNvSpPr txBox="1"/>
          <p:nvPr/>
        </p:nvSpPr>
        <p:spPr>
          <a:xfrm>
            <a:off x="246600" y="1061150"/>
            <a:ext cx="81957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In this activity we have learned: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Words are made up of letters and these letters contain information that computers can use to predict what letter comes next 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Some letters contain more information than others 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Random letters in words are harder to guess, and these are important in computer passwords 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I get help to run these activities with my students? </a:t>
            </a:r>
            <a:endParaRPr/>
          </a:p>
        </p:txBody>
      </p:sp>
      <p:sp>
        <p:nvSpPr>
          <p:cNvPr id="345" name="Google Shape;345;p4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2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003" y="2642450"/>
            <a:ext cx="3678726" cy="1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5"/>
          <p:cNvSpPr txBox="1"/>
          <p:nvPr/>
        </p:nvSpPr>
        <p:spPr>
          <a:xfrm>
            <a:off x="2556025" y="2013350"/>
            <a:ext cx="40503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www.csedbotswana.org/training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Agenda</a:t>
            </a:r>
            <a:endParaRPr/>
          </a:p>
        </p:txBody>
      </p:sp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819150" y="1494300"/>
            <a:ext cx="75057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48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Introduction to CSEdBotswana vision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34483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What is Hour of Code and Date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34483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What is unplugged computing? 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34483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What are the benefits of </a:t>
            </a:r>
            <a:r>
              <a:rPr lang="en" sz="1630">
                <a:latin typeface="Nunito"/>
                <a:ea typeface="Nunito"/>
                <a:cs typeface="Nunito"/>
                <a:sym typeface="Nunito"/>
              </a:rPr>
              <a:t>unplugged</a:t>
            </a:r>
            <a:r>
              <a:rPr lang="en" sz="1630">
                <a:latin typeface="Nunito"/>
                <a:ea typeface="Nunito"/>
                <a:cs typeface="Nunito"/>
                <a:sym typeface="Nunito"/>
              </a:rPr>
              <a:t> computing? 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34483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Activity 1 - Draw a character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33213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Activity 2 - Guess the word/sentence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34483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Questions and Answers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34483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30"/>
              <a:buFont typeface="Nunito"/>
              <a:buChar char="●"/>
            </a:pPr>
            <a:r>
              <a:rPr lang="en" sz="1630">
                <a:latin typeface="Nunito"/>
                <a:ea typeface="Nunito"/>
                <a:cs typeface="Nunito"/>
                <a:sym typeface="Nunito"/>
              </a:rPr>
              <a:t>Do you want to Open a Code Club </a:t>
            </a:r>
            <a:endParaRPr sz="1630"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Answers</a:t>
            </a:r>
            <a:endParaRPr/>
          </a:p>
        </p:txBody>
      </p:sp>
      <p:sp>
        <p:nvSpPr>
          <p:cNvPr id="353" name="Google Shape;353;p4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2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Survey</a:t>
            </a:r>
            <a:endParaRPr/>
          </a:p>
        </p:txBody>
      </p:sp>
      <p:sp>
        <p:nvSpPr>
          <p:cNvPr id="359" name="Google Shape;359;p4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2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Club registrations </a:t>
            </a:r>
            <a:endParaRPr/>
          </a:p>
        </p:txBody>
      </p:sp>
      <p:sp>
        <p:nvSpPr>
          <p:cNvPr id="365" name="Google Shape;365;p4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2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ei:Microphone mute button.jpg – Wikipedia"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775" y="2278063"/>
            <a:ext cx="214312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900650" y="727025"/>
            <a:ext cx="2810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Please mute </a:t>
            </a:r>
            <a:r>
              <a:rPr lang="en" sz="1800">
                <a:solidFill>
                  <a:schemeClr val="dk2"/>
                </a:solidFill>
              </a:rPr>
              <a:t>your microphone unless we ask you to speak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Video Conference Free Stock Photo - Public Domain Pictures"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525" y="1606050"/>
            <a:ext cx="2994375" cy="29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5360525" y="770925"/>
            <a:ext cx="2810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Please turn on your camera if you are comfortable.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580425" y="498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 to you! 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651450" y="1271763"/>
            <a:ext cx="78411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Please type into the chat and tell us who you are and which school you are from. Are you joining from a computer or a phone? </a:t>
            </a:r>
            <a:endParaRPr sz="3100">
              <a:solidFill>
                <a:schemeClr val="dk2"/>
              </a:solidFill>
            </a:endParaRPr>
          </a:p>
        </p:txBody>
      </p:sp>
      <p:pic>
        <p:nvPicPr>
          <p:cNvPr descr="a cat wearing a blue shirt is sitting on a laptop computer (Provided by Tenor)"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625" y="3017050"/>
            <a:ext cx="1640750" cy="16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84" name="Google Shape;184;p2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2852630" y="0"/>
            <a:ext cx="32721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0" i="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600"/>
              <a:t>CSEdBotswana aims to increase access to Computer Science education in schools across Botswana and make it a core part of the education system.</a:t>
            </a:r>
            <a:br>
              <a:rPr b="0" i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</a:endParaRPr>
          </a:p>
        </p:txBody>
      </p:sp>
      <p:pic>
        <p:nvPicPr>
          <p:cNvPr descr="DTC BOTSWANA SPONSORS CSEd BOTSWANA SUMMIT – DTC Botswana"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566" y="3777441"/>
            <a:ext cx="2819433" cy="1396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 of Code 2024 | CSEd Botswana"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45" y="3824144"/>
            <a:ext cx="3198438" cy="1319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group of people&#10;&#10;AI-generated content may be incorrect." id="192" name="Google Shape;192;p23"/>
          <p:cNvPicPr preferRelativeResize="0"/>
          <p:nvPr/>
        </p:nvPicPr>
        <p:blipFill rotWithShape="1">
          <a:blip r:embed="rId5">
            <a:alphaModFix/>
          </a:blip>
          <a:srcRect b="46461" l="0" r="0" t="0"/>
          <a:stretch/>
        </p:blipFill>
        <p:spPr>
          <a:xfrm>
            <a:off x="-6063" y="116902"/>
            <a:ext cx="2825497" cy="3715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group of people&#10;&#10;AI-generated content may be incorrect." id="193" name="Google Shape;193;p23"/>
          <p:cNvPicPr preferRelativeResize="0"/>
          <p:nvPr/>
        </p:nvPicPr>
        <p:blipFill rotWithShape="1">
          <a:blip r:embed="rId5">
            <a:alphaModFix/>
          </a:blip>
          <a:srcRect b="0" l="4214" r="0" t="52550"/>
          <a:stretch/>
        </p:blipFill>
        <p:spPr>
          <a:xfrm>
            <a:off x="6191329" y="60136"/>
            <a:ext cx="2952671" cy="3592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next to a person using a computer&#10;&#10;AI-generated content may be incorrect." id="194" name="Google Shape;19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5007" y="3840711"/>
            <a:ext cx="2035534" cy="128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CSEdBotswana Efforts in Botswana</a:t>
            </a:r>
            <a:endParaRPr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/>
              <a:t>First Computer Science Education Summit</a:t>
            </a:r>
            <a:br>
              <a:rPr b="0" i="0" lang="en" sz="3000" u="none" cap="none" strike="noStrike"/>
            </a:br>
            <a:r>
              <a:rPr b="0" i="0" lang="en" sz="3000" u="none" cap="none" strike="noStrike"/>
              <a:t>Hour of Code 2023</a:t>
            </a:r>
            <a:br>
              <a:rPr b="0" i="0" lang="en" sz="3000" u="none" cap="none" strike="noStrike"/>
            </a:br>
            <a:r>
              <a:rPr b="0" i="0" lang="en" sz="3000" u="none" cap="none" strike="noStrike"/>
              <a:t>Hour of Code 2024</a:t>
            </a:r>
            <a:br>
              <a:rPr b="0" i="0" lang="en" sz="3000" u="none" cap="none" strike="noStrike"/>
            </a:br>
            <a:r>
              <a:rPr b="0" i="0" lang="en" sz="3000" u="none" cap="none" strike="noStrike"/>
              <a:t>20 Code Clubs</a:t>
            </a:r>
            <a:br>
              <a:rPr b="0" i="0" lang="en" sz="3000" u="none" cap="none" strike="noStrike"/>
            </a:br>
            <a:r>
              <a:rPr b="0" i="0" lang="en" sz="3000" u="none" cap="none" strike="noStrike"/>
              <a:t>Now Hour of Code 2025</a:t>
            </a:r>
            <a:endParaRPr b="0" i="0" sz="3000" u="none" cap="none" strike="noStrike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3000"/>
              <a:t>Find out more on our website at: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www.csedbotswana.org</a:t>
            </a:r>
            <a:r>
              <a:rPr lang="en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638275" y="2950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400"/>
              <a:t>Hour of Code 2025</a:t>
            </a:r>
            <a:endParaRPr sz="4400"/>
          </a:p>
        </p:txBody>
      </p:sp>
      <p:sp>
        <p:nvSpPr>
          <p:cNvPr id="206" name="Google Shape;206;p25"/>
          <p:cNvSpPr txBox="1"/>
          <p:nvPr>
            <p:ph idx="4294967295" type="body"/>
          </p:nvPr>
        </p:nvSpPr>
        <p:spPr>
          <a:xfrm>
            <a:off x="459950" y="1329425"/>
            <a:ext cx="3986400" cy="3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u="none" cap="none" strike="noStrike"/>
              <a:t>What Teachers will need to do to coordinate Hour of Code 2025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b="0" i="0" lang="en" u="none" cap="none" strike="noStrike"/>
              <a:t>Organize and Schedule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Organize Resources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Select Students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Give </a:t>
            </a:r>
            <a:r>
              <a:rPr b="1" i="0" lang="en" u="none" cap="none" strike="noStrike"/>
              <a:t>us a report </a:t>
            </a:r>
            <a:r>
              <a:rPr b="0" i="0" lang="en" u="none" cap="none" strike="noStrike"/>
              <a:t>of how it went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Share pictures (Do not take faces of students, just their backs coding)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Make good noise on social media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/>
              <a:t>Get your participation certificate</a:t>
            </a:r>
            <a:endParaRPr b="0" i="0" u="none" cap="none" strike="noStrike"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u="none" cap="none" strike="noStrike"/>
          </a:p>
        </p:txBody>
      </p:sp>
      <p:sp>
        <p:nvSpPr>
          <p:cNvPr id="207" name="Google Shape;207;p25"/>
          <p:cNvSpPr txBox="1"/>
          <p:nvPr>
            <p:ph idx="4294967295" type="body"/>
          </p:nvPr>
        </p:nvSpPr>
        <p:spPr>
          <a:xfrm>
            <a:off x="4827350" y="1329425"/>
            <a:ext cx="3986400" cy="3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Date: </a:t>
            </a:r>
            <a:r>
              <a:rPr b="1" i="0" lang="en" u="none" cap="none" strike="noStrike"/>
              <a:t>14 April 2025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-Time of Hour of Code:2pm-4:30pm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-Venue: Your own school</a:t>
            </a:r>
            <a:endParaRPr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en" u="none" cap="none" strike="noStrike"/>
              <a:t>-Number of Students: 20+, depending on what your school can manage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u="none" cap="none" strike="noStrike"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u="none" cap="none" strike="noStrike"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u="none" cap="none" strike="noStrike"/>
          </a:p>
        </p:txBody>
      </p:sp>
      <p:pic>
        <p:nvPicPr>
          <p:cNvPr descr="Hour of Code 2024 | CSEd Botswana"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4584" y="3801497"/>
            <a:ext cx="2009416" cy="1342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 of Code 2024 | CSEd Botswana" id="209" name="Google Shape;20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6501" y="3806971"/>
            <a:ext cx="1928083" cy="1273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leaning against a desk&#10;&#10;AI-generated content may be incorrect." id="210" name="Google Shape;21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7500" y="3458901"/>
            <a:ext cx="1220139" cy="16219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/>
        </p:nvSpPr>
        <p:spPr>
          <a:xfrm>
            <a:off x="459950" y="4443525"/>
            <a:ext cx="3169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www.csedbotswana.org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